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16" r:id="rId5"/>
    <p:sldId id="303" r:id="rId6"/>
    <p:sldId id="305" r:id="rId7"/>
    <p:sldId id="306" r:id="rId8"/>
    <p:sldId id="307" r:id="rId9"/>
    <p:sldId id="337" r:id="rId10"/>
    <p:sldId id="309" r:id="rId11"/>
    <p:sldId id="310" r:id="rId1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125" autoAdjust="0"/>
    <p:restoredTop sz="78562" autoAdjust="0"/>
  </p:normalViewPr>
  <p:slideViewPr>
    <p:cSldViewPr snapToGrid="0">
      <p:cViewPr varScale="1">
        <p:scale>
          <a:sx n="101" d="100"/>
          <a:sy n="101" d="100"/>
        </p:scale>
        <p:origin x="1256" y="20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4C4C024-078F-4A53-8226-D204DE9E0A42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D9515B8-94E8-46DB-89CB-62BF8646BED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86232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515B8-94E8-46DB-89CB-62BF8646BEDC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08505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altLang="en-US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001" indent="-301923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7694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771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3849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6926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0004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3081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6159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D5762C-6305-477F-A512-EC8D61AC040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001" indent="-301923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7694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771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3849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6926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0004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3081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6159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4ADA6A-BE43-42EF-8AF6-260D2B288152}" type="datetime1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2/22/21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97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PH" alt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001" indent="-301923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7694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771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3849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6926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0004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3081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6159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94ACA-6359-4482-8EB1-6AF29C07E4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758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001" indent="-301923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7694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771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3849" indent="-241539" defTabSz="97286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6926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0004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3081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6159" indent="-241539" defTabSz="97286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68347F-C764-4A16-8B47-7AEF9E4C4EE1}" type="datetime1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2/22/21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3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P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Criteria for Pioneer Status (under Article 17 of EO 226)</a:t>
            </a:r>
          </a:p>
          <a:p>
            <a:pPr marL="362308" indent="-362308">
              <a:buFont typeface="+mj-lt"/>
              <a:buAutoNum type="arabicPeriod"/>
              <a:defRPr/>
            </a:pPr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Engaged in the manufacture, processing or production of goods, products, commodities or raw materials that have not been or are not being produced in the Philippines on a commercial scale. </a:t>
            </a:r>
          </a:p>
          <a:p>
            <a:pPr marL="362308" indent="-362308">
              <a:buFont typeface="+mj-lt"/>
              <a:buAutoNum type="arabicPeriod"/>
              <a:defRPr/>
            </a:pPr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Which uses a design, formula, scheme, method, process, or system of production or transformation of any element, substance or raw materials into another raw material or finished goods which is new and untried in the Philippines.</a:t>
            </a:r>
          </a:p>
          <a:p>
            <a:pPr>
              <a:defRPr/>
            </a:pPr>
            <a:endParaRPr lang="en-PH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9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 defTabSz="1029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 defTabSz="1029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 defTabSz="1029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 defTabSz="1029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defTabSz="10298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defTabSz="10298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defTabSz="10298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defTabSz="10298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E4A9C9-F8C3-414F-AA4A-435EA04ABBDB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7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PH" alt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A1E50A-D0EA-4657-8CA8-F1BFB34CA597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48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ln>
            <a:solidFill>
              <a:schemeClr val="tx1"/>
            </a:solidFill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dirty="0"/>
              <a:t>Starting a business is made simpler with the following steps:</a:t>
            </a:r>
          </a:p>
          <a:p>
            <a:pPr marL="241539" indent="-241539">
              <a:buFont typeface="+mj-lt"/>
              <a:buAutoNum type="arabicPeriod"/>
              <a:defRPr/>
            </a:pPr>
            <a:r>
              <a:rPr lang="en-US" altLang="en-US" dirty="0"/>
              <a:t>Applicant reserves business name through on-line platform either from SEC or DTI and prepares required documents (i.e. articles of incorporation, by-laws, and treasurer’s affidavit, if corporation) and proceeds with firm name registration; </a:t>
            </a:r>
          </a:p>
          <a:p>
            <a:pPr marL="241539" indent="-241539">
              <a:buFont typeface="+mj-lt"/>
              <a:buAutoNum type="arabicPeriod"/>
              <a:defRPr/>
            </a:pPr>
            <a:r>
              <a:rPr lang="en-US" altLang="en-US" dirty="0"/>
              <a:t>Obtain BIR Tax Identification Number, </a:t>
            </a:r>
            <a:r>
              <a:rPr lang="en-US" altLang="en-US" dirty="0" err="1"/>
              <a:t>Pag</a:t>
            </a:r>
            <a:r>
              <a:rPr lang="en-US" altLang="en-US" dirty="0"/>
              <a:t>-IBIG Fund, </a:t>
            </a:r>
            <a:r>
              <a:rPr lang="en-US" altLang="en-US" dirty="0" err="1"/>
              <a:t>Philhealth</a:t>
            </a:r>
            <a:r>
              <a:rPr lang="en-US" altLang="en-US" dirty="0"/>
              <a:t>, and SSS Employer Numbers (ERNS);</a:t>
            </a:r>
          </a:p>
          <a:p>
            <a:pPr marL="241539" indent="-241539">
              <a:buFont typeface="+mj-lt"/>
              <a:buAutoNum type="arabicPeriod"/>
              <a:defRPr/>
            </a:pPr>
            <a:r>
              <a:rPr lang="en-US" altLang="en-US" dirty="0"/>
              <a:t>Secure </a:t>
            </a:r>
            <a:r>
              <a:rPr lang="en-US" altLang="en-US" dirty="0" err="1"/>
              <a:t>barangay</a:t>
            </a:r>
            <a:r>
              <a:rPr lang="en-US" altLang="en-US" dirty="0"/>
              <a:t> </a:t>
            </a:r>
            <a:r>
              <a:rPr lang="en-US" altLang="en-US" dirty="0" err="1"/>
              <a:t>clerance</a:t>
            </a:r>
            <a:r>
              <a:rPr lang="en-US" altLang="en-US" dirty="0"/>
              <a:t> and obtain business permit from concerned LGU;</a:t>
            </a:r>
          </a:p>
          <a:p>
            <a:pPr marL="241539" indent="-241539">
              <a:buFont typeface="+mj-lt"/>
              <a:buAutoNum type="arabicPeriod"/>
              <a:defRPr/>
            </a:pPr>
            <a:r>
              <a:rPr lang="en-US" altLang="en-US" dirty="0"/>
              <a:t>Get other licenses and permits depending on the type of business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CB3EFC-0EC4-4223-A575-F92295383448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052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Foreign investors have the following basic rights and guarantees under EO 226 of the Omnibus Investments Code. 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951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 defTabSz="96951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 defTabSz="96951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 defTabSz="96951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 defTabSz="96951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defTabSz="9695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defTabSz="9695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defTabSz="9695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defTabSz="9695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AD07AB-9D09-4366-9DCC-5100D36EAE8D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36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Under the Investor’s Lease Act, a foreign investor can lease private lands for a period of 50 years renewable for another 25 years.</a:t>
            </a:r>
          </a:p>
          <a:p>
            <a:pPr>
              <a:defRPr/>
            </a:pPr>
            <a:endParaRPr lang="en-PH" dirty="0">
              <a:solidFill>
                <a:srgbClr val="000000"/>
              </a:solidFill>
              <a:cs typeface="Arial" pitchFamily="34" charset="0"/>
            </a:endParaRPr>
          </a:p>
          <a:p>
            <a:pPr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An application letter signed by both parties, </a:t>
            </a:r>
            <a:r>
              <a:rPr lang="en-PH" dirty="0" err="1">
                <a:solidFill>
                  <a:srgbClr val="000000"/>
                </a:solidFill>
                <a:cs typeface="Arial" pitchFamily="34" charset="0"/>
              </a:rPr>
              <a:t>lessor</a:t>
            </a: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/lessee, must be sent to DTI/BOI together with a copy of the Proposed Long Term Lease Agreement.</a:t>
            </a:r>
          </a:p>
          <a:p>
            <a:pPr>
              <a:defRPr/>
            </a:pPr>
            <a:endParaRPr lang="en-PH" dirty="0">
              <a:solidFill>
                <a:srgbClr val="000000"/>
              </a:solidFill>
              <a:cs typeface="Arial" pitchFamily="34" charset="0"/>
            </a:endParaRPr>
          </a:p>
          <a:p>
            <a:pPr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The BOI ensures that the right of the </a:t>
            </a:r>
            <a:r>
              <a:rPr lang="en-PH" dirty="0" err="1">
                <a:solidFill>
                  <a:srgbClr val="000000"/>
                </a:solidFill>
                <a:cs typeface="Arial" pitchFamily="34" charset="0"/>
              </a:rPr>
              <a:t>lessor</a:t>
            </a: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 and lessee are protected in the following instances:</a:t>
            </a:r>
          </a:p>
          <a:p>
            <a:pPr>
              <a:spcBef>
                <a:spcPct val="20000"/>
              </a:spcBef>
              <a:tabLst>
                <a:tab pos="827057" algn="l"/>
              </a:tabLst>
              <a:defRPr/>
            </a:pPr>
            <a:endParaRPr lang="en-PH" dirty="0">
              <a:solidFill>
                <a:prstClr val="black"/>
              </a:solidFill>
              <a:cs typeface="Arial" pitchFamily="34" charset="0"/>
            </a:endParaRPr>
          </a:p>
          <a:p>
            <a:pPr marL="295377" indent="-295377">
              <a:spcBef>
                <a:spcPct val="20000"/>
              </a:spcBef>
              <a:buFont typeface="Arial" pitchFamily="34" charset="0"/>
              <a:buChar char="•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The leasehold right acquired under the long term lease contract entered into may not be sold, transferred, assigned and/or sub-lease without prior approval of the BOI Board;</a:t>
            </a:r>
          </a:p>
          <a:p>
            <a:pPr marL="295377" indent="-295377">
              <a:spcBef>
                <a:spcPct val="20000"/>
              </a:spcBef>
              <a:buFont typeface="Arial" pitchFamily="34" charset="0"/>
              <a:buChar char="•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No need for prior Board approval in case of sale, transfer, assignment and/or sub-lease to a Philippine national but notice thereof shall be made within ten (10) days from the date of sale, transfer, assignment and/or sub-lease;</a:t>
            </a:r>
          </a:p>
          <a:p>
            <a:pPr marL="295377" indent="-295377">
              <a:spcBef>
                <a:spcPct val="20000"/>
              </a:spcBef>
              <a:buFont typeface="Arial" pitchFamily="34" charset="0"/>
              <a:buChar char="•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The Board of Investments may terminate the lease agreement for the following reasons:</a:t>
            </a:r>
            <a:endParaRPr lang="en-PH" dirty="0">
              <a:solidFill>
                <a:prstClr val="black"/>
              </a:solidFill>
              <a:cs typeface="Arial" pitchFamily="34" charset="0"/>
            </a:endParaRPr>
          </a:p>
          <a:p>
            <a:pPr marL="767981" lvl="1" indent="-295377">
              <a:spcBef>
                <a:spcPct val="20000"/>
              </a:spcBef>
              <a:buFont typeface="Calibri" pitchFamily="34" charset="0"/>
              <a:buChar char="–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Failure by the lessee to initiate the investment project within three (3) years from signing of the lease agreement;</a:t>
            </a:r>
            <a:endParaRPr lang="en-PH" dirty="0">
              <a:solidFill>
                <a:prstClr val="black"/>
              </a:solidFill>
              <a:cs typeface="Arial" pitchFamily="34" charset="0"/>
            </a:endParaRPr>
          </a:p>
          <a:p>
            <a:pPr marL="767981" lvl="1" indent="-295377">
              <a:spcBef>
                <a:spcPct val="20000"/>
              </a:spcBef>
              <a:buFont typeface="Calibri" pitchFamily="34" charset="0"/>
              <a:buChar char="–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Withdrawal of the approved investment without Board approval; and</a:t>
            </a:r>
            <a:endParaRPr lang="en-PH" dirty="0">
              <a:solidFill>
                <a:prstClr val="black"/>
              </a:solidFill>
              <a:cs typeface="Arial" pitchFamily="34" charset="0"/>
            </a:endParaRPr>
          </a:p>
          <a:p>
            <a:pPr marL="767981" lvl="1" indent="-295377">
              <a:spcBef>
                <a:spcPct val="20000"/>
              </a:spcBef>
              <a:buFont typeface="Calibri" pitchFamily="34" charset="0"/>
              <a:buChar char="–"/>
              <a:tabLst>
                <a:tab pos="827057" algn="l"/>
              </a:tabLst>
              <a:defRPr/>
            </a:pPr>
            <a:r>
              <a:rPr lang="en-PH" dirty="0">
                <a:solidFill>
                  <a:srgbClr val="000000"/>
                </a:solidFill>
                <a:cs typeface="Arial" pitchFamily="34" charset="0"/>
              </a:rPr>
              <a:t>Use the leased premises other than that authorized by the Board</a:t>
            </a:r>
            <a:endParaRPr lang="en-PH" dirty="0">
              <a:solidFill>
                <a:prstClr val="black"/>
              </a:solidFill>
            </a:endParaRPr>
          </a:p>
          <a:p>
            <a:pPr>
              <a:defRPr/>
            </a:pPr>
            <a:endParaRPr lang="en-PH" sz="2100" dirty="0">
              <a:solidFill>
                <a:prstClr val="black"/>
              </a:solidFill>
            </a:endParaRPr>
          </a:p>
        </p:txBody>
      </p:sp>
      <p:sp>
        <p:nvSpPr>
          <p:cNvPr id="7782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56E298-5F91-4367-AB06-8CF1E7896A9D}" type="datetime1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2/22/21</a:t>
            </a:fld>
            <a:endParaRPr lang="en-US" altLang="en-US"/>
          </a:p>
        </p:txBody>
      </p:sp>
      <p:sp>
        <p:nvSpPr>
          <p:cNvPr id="778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001" indent="-301923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694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71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3849" indent="-241539" defTabSz="93428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6926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004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081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159" indent="-241539" defTabSz="9342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FC6548-917F-4413-9342-37C71169600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13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118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620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8579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7645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1897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1230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076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4574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18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1167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680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98EBE-4328-481B-8744-903C00ED8557}" type="datetimeFigureOut">
              <a:rPr lang="en-PH" smtClean="0"/>
              <a:t>22/02/2021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8736-F428-42D6-8FE0-97459591CC9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0591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>
            <a:spLocks noGrp="1"/>
          </p:cNvSpPr>
          <p:nvPr>
            <p:ph idx="1"/>
          </p:nvPr>
        </p:nvSpPr>
        <p:spPr>
          <a:xfrm>
            <a:off x="3411071" y="1406818"/>
            <a:ext cx="8780929" cy="2114939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PH" sz="3600" b="1" dirty="0">
                <a:solidFill>
                  <a:srgbClr val="0070C0"/>
                </a:solidFill>
              </a:rPr>
              <a:t>Doing Business:</a:t>
            </a:r>
          </a:p>
          <a:p>
            <a:pPr marL="1028700" lvl="1" indent="-571500">
              <a:defRPr/>
            </a:pPr>
            <a:r>
              <a:rPr lang="en-PH" sz="3600" b="1" dirty="0">
                <a:solidFill>
                  <a:schemeClr val="tx2"/>
                </a:solidFill>
              </a:rPr>
              <a:t>Entry Options</a:t>
            </a:r>
          </a:p>
          <a:p>
            <a:pPr marL="1028700" lvl="1" indent="-571500">
              <a:defRPr/>
            </a:pPr>
            <a:r>
              <a:rPr lang="en-PH" sz="3600" b="1" dirty="0">
                <a:solidFill>
                  <a:schemeClr val="tx2"/>
                </a:solidFill>
              </a:rPr>
              <a:t>Foreign Ownership</a:t>
            </a:r>
          </a:p>
          <a:p>
            <a:pPr marL="1028700" lvl="1" indent="-571500">
              <a:defRPr/>
            </a:pPr>
            <a:r>
              <a:rPr lang="en-US" sz="3600" b="1" dirty="0">
                <a:solidFill>
                  <a:schemeClr val="tx2"/>
                </a:solidFill>
              </a:rPr>
              <a:t>Business Process</a:t>
            </a:r>
          </a:p>
          <a:p>
            <a:pPr marL="1028700" lvl="1" indent="-571500">
              <a:defRPr/>
            </a:pPr>
            <a:r>
              <a:rPr lang="en-US" sz="3600" b="1" dirty="0">
                <a:solidFill>
                  <a:schemeClr val="tx2"/>
                </a:solidFill>
              </a:rPr>
              <a:t>Basic Rights &amp; Guarantees</a:t>
            </a:r>
          </a:p>
          <a:p>
            <a:pPr marL="1028700" lvl="1" indent="-571500">
              <a:defRPr/>
            </a:pPr>
            <a:r>
              <a:rPr lang="en-US" sz="3600" b="1" dirty="0">
                <a:solidFill>
                  <a:schemeClr val="tx2"/>
                </a:solidFill>
              </a:rPr>
              <a:t>Investor’s Lease Act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6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24BDF3-31B5-4192-94E6-A5C5F820B29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66050"/>
              </p:ext>
            </p:extLst>
          </p:nvPr>
        </p:nvGraphicFramePr>
        <p:xfrm>
          <a:off x="699246" y="660400"/>
          <a:ext cx="10381130" cy="597010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0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1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1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5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DOMESTIC CORPORATION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SUBSIDIARY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BRANCH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1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REPRESENTATIVE OFFICE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948"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A stock or non-stock corporation organized under Philippine laws</a:t>
                      </a: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No minimum number of incorporators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1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Deemed a domestic corporation even if majority of  its capital stock is foreign-owned.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Organized and existing under foreign laws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Organized and existing under foreign laws</a:t>
                      </a: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Undertakes activities such as but not limited to information dissemination &amp; promotion of the company’s products as well as quality control of products for export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948"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 Has its own identity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Has a legal and juridical personality separate and distinct from its parent company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Extension of the legal and juridical personality of the foreign head office and carries out the business and activities of the head office</a:t>
                      </a: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Deals directly with clients of the parent company and derives income from the host country</a:t>
                      </a: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Deals directly with the clients of the parent company but does not derive income from the host country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8361"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Has no subscription from the mother company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Liability or exposure of parent company is limited to its  investment in, or subscription to, the capital stock of the subsidiary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Does not exist independently of the head office</a:t>
                      </a: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Can be registered with the Philippine Economic Zone Authority (PEZA) provided that the activity/service is for export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  <a:cs typeface="Arial" pitchFamily="34" charset="0"/>
                        </a:rPr>
                        <a:t>Fully subsidized by its head office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6165D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10" marB="4571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806"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Can be any of the following</a:t>
                      </a:r>
                    </a:p>
                    <a:p>
                      <a:pPr marL="2286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100% Filipino-owned;</a:t>
                      </a:r>
                    </a:p>
                    <a:p>
                      <a:pPr marL="2286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100% Foreign-owned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; or</a:t>
                      </a:r>
                    </a:p>
                    <a:p>
                      <a:pPr marL="2286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With Filipino or foreign equity participation</a:t>
                      </a: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At least 51% owned by the parent company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ja-JP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100% wholly-owned by the parent company</a:t>
                      </a:r>
                      <a:endParaRPr kumimoji="0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ja-JP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100% wholly-owned by the parent company</a:t>
                      </a:r>
                      <a:endParaRPr kumimoji="0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6655">
                <a:tc gridSpan="3"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Not required to have a minimum capital stock (if Filipino-owned; except </a:t>
                      </a:r>
                      <a:r>
                        <a:rPr lang="en-PH" sz="1100" dirty="0"/>
                        <a:t>as otherwise specifically provided by special law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  <a:endParaRPr kumimoji="0" lang="en-US" sz="11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US $200,000 minimum paid-up capital (if Foreign-owned)</a:t>
                      </a:r>
                    </a:p>
                    <a:p>
                      <a:pPr marL="1143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Can be reduced to US $100,000 if:</a:t>
                      </a:r>
                    </a:p>
                    <a:p>
                      <a:pPr marL="571500" marR="0" lvl="1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activity involves advanced technology; or</a:t>
                      </a:r>
                    </a:p>
                    <a:p>
                      <a:pPr marL="571500" marR="0" lvl="1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employ at least 50 direct employees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1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If 60% is for export, the US $200,000 minimum paid-up capital is </a:t>
                      </a:r>
                      <a:r>
                        <a:rPr kumimoji="0" lang="en-US" sz="1100" b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not</a:t>
                      </a:r>
                      <a:r>
                        <a:rPr kumimoji="0" lang="en-US" sz="11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required.</a:t>
                      </a:r>
                    </a:p>
                  </a:txBody>
                  <a:tcPr marT="45727" marB="45727" horzOverflow="overflow"/>
                </a:tc>
                <a:tc hMerge="1"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1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tc hMerge="1">
                  <a:txBody>
                    <a:bodyPr/>
                    <a:lstStyle/>
                    <a:p>
                      <a:pPr marL="548640" marR="0" lvl="1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"/>
                        <a:cs typeface="Arial" pitchFamily="34" charset="0"/>
                      </a:endParaRPr>
                    </a:p>
                  </a:txBody>
                  <a:tcPr marT="45723" marB="45723" horzOverflow="overflow"/>
                </a:tc>
                <a:tc>
                  <a:txBody>
                    <a:bodyPr/>
                    <a:lstStyle/>
                    <a:p>
                      <a:pPr marL="91440" marR="0" lvl="0" indent="-9144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Requires inward remittance of US $30,000.00 (one time remittance) for its operating expenses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7" marB="45727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12"/>
          <p:cNvSpPr>
            <a:spLocks noChangeArrowheads="1"/>
          </p:cNvSpPr>
          <p:nvPr/>
        </p:nvSpPr>
        <p:spPr bwMode="auto">
          <a:xfrm>
            <a:off x="3173413" y="12700"/>
            <a:ext cx="6672262" cy="647700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29" tIns="45714" rIns="91429" bIns="45714">
            <a:spAutoFit/>
          </a:bodyPr>
          <a:lstStyle/>
          <a:p>
            <a:pPr algn="ctr">
              <a:defRPr/>
            </a:pPr>
            <a:r>
              <a:rPr lang="en-PH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Arial" charset="0"/>
              </a:rPr>
              <a:t>Business Structures/Options for Entry</a:t>
            </a:r>
          </a:p>
        </p:txBody>
      </p:sp>
    </p:spTree>
    <p:extLst>
      <p:ext uri="{BB962C8B-B14F-4D97-AF65-F5344CB8AC3E}">
        <p14:creationId xmlns:p14="http://schemas.microsoft.com/office/powerpoint/2010/main" val="229423416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A6F260-388C-47E3-B57B-30E01C8EA21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4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76987"/>
              </p:ext>
            </p:extLst>
          </p:nvPr>
        </p:nvGraphicFramePr>
        <p:xfrm>
          <a:off x="1524000" y="1337891"/>
          <a:ext cx="9144000" cy="501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821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6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INCENTIVES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61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For RHQ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For ROHQ</a:t>
                      </a:r>
                    </a:p>
                  </a:txBody>
                  <a:tcPr marT="45716" marB="45716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No  income tax since it does not derive income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Subject to preferential income tax rate of 10% on taxable income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Exempt from 12% VAT (sale or lease of goods and property and the rendition of services to regional or area headquarters)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Subject to 12% VAT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29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INCENTIVES FOR BOTH RHQ AND ROHQ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Exemption from all kinds of local taxes, fees or charges imposed by the LGU except for real property tax on land improvements and equipment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2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Tax and duty-free importation of training materials and equipment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94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Tax and duty-free importation of household goods and personal effects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23">
                <a:tc gridSpan="2"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Multiple Entry Visa for expatriates valid for three years including spouse and unmarried children below 21 years old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944">
                <a:tc gridSpan="2"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Exemption from securing ACR / ECC /AEP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52">
                <a:tc gridSpan="2"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Travel tax exemption for personnel of RHQ / ROHQ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064">
                <a:tc gridSpan="2">
                  <a:txBody>
                    <a:bodyPr/>
                    <a:lstStyle/>
                    <a:p>
                      <a:pPr marL="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Privilege to import brand new motor vehicles subject to tax and duty</a:t>
                      </a:r>
                      <a:endParaRPr kumimoji="0" 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12"/>
          <p:cNvSpPr>
            <a:spLocks noChangeArrowheads="1"/>
          </p:cNvSpPr>
          <p:nvPr/>
        </p:nvSpPr>
        <p:spPr bwMode="auto">
          <a:xfrm>
            <a:off x="1524000" y="600639"/>
            <a:ext cx="6672263" cy="647700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29" tIns="45714" rIns="91429" bIns="45714">
            <a:spAutoFit/>
          </a:bodyPr>
          <a:lstStyle/>
          <a:p>
            <a:pPr algn="ctr">
              <a:defRPr/>
            </a:pPr>
            <a:r>
              <a:rPr lang="en-PH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Arial" charset="0"/>
              </a:rPr>
              <a:t>Business Structures/Options for Entry</a:t>
            </a:r>
          </a:p>
        </p:txBody>
      </p:sp>
    </p:spTree>
    <p:extLst>
      <p:ext uri="{BB962C8B-B14F-4D97-AF65-F5344CB8AC3E}">
        <p14:creationId xmlns:p14="http://schemas.microsoft.com/office/powerpoint/2010/main" val="84355018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>
            <a:spLocks noChangeArrowheads="1"/>
          </p:cNvSpPr>
          <p:nvPr/>
        </p:nvSpPr>
        <p:spPr bwMode="auto">
          <a:xfrm>
            <a:off x="1752601" y="499783"/>
            <a:ext cx="6672263" cy="647700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29" tIns="45714" rIns="91429" bIns="45714">
            <a:spAutoFit/>
          </a:bodyPr>
          <a:lstStyle/>
          <a:p>
            <a:pPr>
              <a:defRPr/>
            </a:pPr>
            <a:r>
              <a:rPr lang="en-PH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Arial" charset="0"/>
              </a:rPr>
              <a:t>Foreign Ownership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54426"/>
              </p:ext>
            </p:extLst>
          </p:nvPr>
        </p:nvGraphicFramePr>
        <p:xfrm>
          <a:off x="1752601" y="1266078"/>
          <a:ext cx="8763000" cy="5121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55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WITH INCENTIVES (BOI EO 226)</a:t>
                      </a:r>
                    </a:p>
                  </a:txBody>
                  <a:tcPr marT="45733" marB="45733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I. Export Market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PH" sz="240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   - Equity Ownership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Up</a:t>
                      </a:r>
                      <a:r>
                        <a:rPr lang="en-US" sz="2400" baseline="0" dirty="0">
                          <a:latin typeface="+mn-lt"/>
                        </a:rPr>
                        <a:t> to 100% foreign owned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2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   - Minimum Equity Requirement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Php5,000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   - Minimum Export Requirement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70%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II. Domestic Market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4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    - Equity Ownership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More than 40% foreign owned must qualify for pioneer status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4626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    - Minimum</a:t>
                      </a:r>
                      <a:r>
                        <a:rPr lang="en-US" sz="2400" baseline="0" dirty="0">
                          <a:latin typeface="+mn-lt"/>
                        </a:rPr>
                        <a:t> Equity Requirement</a:t>
                      </a:r>
                      <a:endParaRPr lang="en-PH" sz="2400" dirty="0">
                        <a:latin typeface="+mn-lt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PH" sz="2400" dirty="0">
                          <a:latin typeface="+mn-lt"/>
                        </a:rPr>
                        <a:t>US$200,000 (can be lowered to US$100,000 if activity involves advance technology or employs 50 direct employees)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02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>
            <a:spLocks noChangeArrowheads="1"/>
          </p:cNvSpPr>
          <p:nvPr/>
        </p:nvSpPr>
        <p:spPr bwMode="auto">
          <a:xfrm>
            <a:off x="1304365" y="622301"/>
            <a:ext cx="6672263" cy="647700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91429" tIns="45714" rIns="91429" bIns="45714">
            <a:spAutoFit/>
          </a:bodyPr>
          <a:lstStyle/>
          <a:p>
            <a:pPr algn="ctr">
              <a:defRPr/>
            </a:pPr>
            <a:r>
              <a:rPr lang="en-PH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Arial" charset="0"/>
              </a:rPr>
              <a:t>Foreign Ownership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905000" y="1270001"/>
          <a:ext cx="8458200" cy="4902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60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WITHOUT INCENTIVES (under RA 7042 of Foreign Investments Act of 1991)</a:t>
                      </a:r>
                    </a:p>
                  </a:txBody>
                  <a:tcPr marT="45719" marB="45719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I. Export Market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PH" sz="180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  - Equity Ownership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Up</a:t>
                      </a:r>
                      <a:r>
                        <a:rPr lang="en-US" sz="1800" baseline="0" dirty="0">
                          <a:latin typeface="+mn-lt"/>
                        </a:rPr>
                        <a:t> to 100% foreign owned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  - Minimum Equity Requirement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Php5,000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  - Minimum Export Requirement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60%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II. Domestic Market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405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   - Equity Ownership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Up to 100% foreign owned (except in activities listed in the FINL)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423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    - Minimum</a:t>
                      </a:r>
                      <a:r>
                        <a:rPr lang="en-US" sz="1800" baseline="0" dirty="0">
                          <a:latin typeface="+mn-lt"/>
                        </a:rPr>
                        <a:t> Equity Requirement</a:t>
                      </a:r>
                      <a:endParaRPr lang="en-PH" sz="1800" dirty="0">
                        <a:latin typeface="+mn-lt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PH" sz="1800" dirty="0">
                          <a:latin typeface="+mn-lt"/>
                        </a:rPr>
                        <a:t>US$200,000 (can be lowered to US$100,000 if activity involves advance technology or employs 50 direct employees)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96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9" name="Rectangle 51"/>
          <p:cNvSpPr>
            <a:spLocks noChangeArrowheads="1"/>
          </p:cNvSpPr>
          <p:nvPr/>
        </p:nvSpPr>
        <p:spPr bwMode="auto">
          <a:xfrm>
            <a:off x="1600201" y="288926"/>
            <a:ext cx="8861425" cy="573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1600201" y="3995739"/>
            <a:ext cx="796925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START</a:t>
            </a:r>
          </a:p>
        </p:txBody>
      </p:sp>
      <p:sp>
        <p:nvSpPr>
          <p:cNvPr id="73" name="Text Box 11"/>
          <p:cNvSpPr txBox="1">
            <a:spLocks noChangeArrowheads="1"/>
          </p:cNvSpPr>
          <p:nvPr/>
        </p:nvSpPr>
        <p:spPr bwMode="auto">
          <a:xfrm>
            <a:off x="2436813" y="1349375"/>
            <a:ext cx="1600200" cy="573088"/>
          </a:xfrm>
          <a:prstGeom prst="rect">
            <a:avLst/>
          </a:prstGeom>
          <a:noFill/>
          <a:ln>
            <a:noFill/>
          </a:ln>
          <a:extLst/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Firm Name Registration</a:t>
            </a: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561014" y="1333501"/>
            <a:ext cx="1323975" cy="555625"/>
          </a:xfrm>
          <a:prstGeom prst="rect">
            <a:avLst/>
          </a:prstGeom>
          <a:noFill/>
          <a:ln>
            <a:noFill/>
          </a:ln>
          <a:extLst/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Business Permit</a:t>
            </a:r>
          </a:p>
        </p:txBody>
      </p:sp>
      <p:sp>
        <p:nvSpPr>
          <p:cNvPr id="82" name="Text Box 13"/>
          <p:cNvSpPr txBox="1">
            <a:spLocks noChangeArrowheads="1"/>
          </p:cNvSpPr>
          <p:nvPr/>
        </p:nvSpPr>
        <p:spPr bwMode="auto">
          <a:xfrm>
            <a:off x="4049713" y="1312863"/>
            <a:ext cx="1598612" cy="569912"/>
          </a:xfrm>
          <a:prstGeom prst="rect">
            <a:avLst/>
          </a:prstGeom>
          <a:noFill/>
          <a:ln>
            <a:noFill/>
          </a:ln>
          <a:extLst/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Mandatory Registration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6902451" y="1296988"/>
            <a:ext cx="1497013" cy="639762"/>
          </a:xfrm>
          <a:prstGeom prst="rect">
            <a:avLst/>
          </a:prstGeom>
          <a:noFill/>
          <a:ln>
            <a:noFill/>
          </a:ln>
          <a:extLst/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Other Licenses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Permits*</a:t>
            </a:r>
          </a:p>
        </p:txBody>
      </p:sp>
      <p:sp>
        <p:nvSpPr>
          <p:cNvPr id="88" name="Line 39"/>
          <p:cNvSpPr>
            <a:spLocks noChangeShapeType="1"/>
          </p:cNvSpPr>
          <p:nvPr/>
        </p:nvSpPr>
        <p:spPr bwMode="auto">
          <a:xfrm flipV="1">
            <a:off x="5521325" y="4224338"/>
            <a:ext cx="228600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triangle" w="med" len="med"/>
          </a:ln>
          <a:effectLst/>
          <a:extLst/>
        </p:spPr>
        <p:txBody>
          <a:bodyPr lIns="36576" tIns="36576" rIns="36576" bIns="36576"/>
          <a:lstStyle/>
          <a:p>
            <a:pPr>
              <a:defRPr/>
            </a:pPr>
            <a:endParaRPr lang="en-PH" sz="1600">
              <a:latin typeface="+mj-lt"/>
            </a:endParaRPr>
          </a:p>
        </p:txBody>
      </p:sp>
      <p:sp>
        <p:nvSpPr>
          <p:cNvPr id="89" name="Text Box 87"/>
          <p:cNvSpPr txBox="1">
            <a:spLocks noChangeArrowheads="1"/>
          </p:cNvSpPr>
          <p:nvPr/>
        </p:nvSpPr>
        <p:spPr bwMode="auto">
          <a:xfrm flipH="1">
            <a:off x="7799388" y="6434139"/>
            <a:ext cx="29083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1400" b="1" i="1" dirty="0">
                <a:solidFill>
                  <a:srgbClr val="C00000"/>
                </a:solidFill>
                <a:latin typeface="+mj-lt"/>
              </a:rPr>
              <a:t>*Depending on the type of business</a:t>
            </a:r>
          </a:p>
        </p:txBody>
      </p:sp>
      <p:sp>
        <p:nvSpPr>
          <p:cNvPr id="90" name="Flowchart: Alternate Process 89"/>
          <p:cNvSpPr/>
          <p:nvPr/>
        </p:nvSpPr>
        <p:spPr bwMode="auto">
          <a:xfrm>
            <a:off x="2720976" y="2247900"/>
            <a:ext cx="1031875" cy="37338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PH" sz="16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3" name="Flowchart: Alternate Process 92"/>
          <p:cNvSpPr/>
          <p:nvPr/>
        </p:nvSpPr>
        <p:spPr bwMode="auto">
          <a:xfrm>
            <a:off x="7164389" y="2132013"/>
            <a:ext cx="1074737" cy="41148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PH" sz="1600">
              <a:latin typeface="+mj-lt"/>
            </a:endParaRPr>
          </a:p>
        </p:txBody>
      </p:sp>
      <p:sp>
        <p:nvSpPr>
          <p:cNvPr id="95" name="Flowchart: Alternate Process 94"/>
          <p:cNvSpPr/>
          <p:nvPr/>
        </p:nvSpPr>
        <p:spPr bwMode="auto">
          <a:xfrm>
            <a:off x="4148138" y="2065338"/>
            <a:ext cx="1377950" cy="41148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PH" sz="1600">
              <a:ln w="19050">
                <a:solidFill>
                  <a:schemeClr val="tx1"/>
                </a:solidFill>
              </a:ln>
              <a:solidFill>
                <a:srgbClr val="002060"/>
              </a:solidFill>
              <a:latin typeface="+mj-lt"/>
            </a:endParaRPr>
          </a:p>
        </p:txBody>
      </p:sp>
      <p:sp>
        <p:nvSpPr>
          <p:cNvPr id="96" name="Flowchart: Alternate Process 95"/>
          <p:cNvSpPr/>
          <p:nvPr/>
        </p:nvSpPr>
        <p:spPr>
          <a:xfrm>
            <a:off x="5741988" y="2281238"/>
            <a:ext cx="990600" cy="3733800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PH" sz="1600">
              <a:latin typeface="+mj-lt"/>
            </a:endParaRPr>
          </a:p>
        </p:txBody>
      </p:sp>
      <p:sp>
        <p:nvSpPr>
          <p:cNvPr id="98" name="Text Box 14"/>
          <p:cNvSpPr txBox="1">
            <a:spLocks noChangeArrowheads="1"/>
          </p:cNvSpPr>
          <p:nvPr/>
        </p:nvSpPr>
        <p:spPr bwMode="auto">
          <a:xfrm>
            <a:off x="8269289" y="1192213"/>
            <a:ext cx="1754187" cy="887412"/>
          </a:xfrm>
          <a:prstGeom prst="rect">
            <a:avLst/>
          </a:prstGeom>
          <a:noFill/>
          <a:ln>
            <a:noFill/>
          </a:ln>
          <a:extLst/>
        </p:spPr>
        <p:txBody>
          <a:bodyPr lIns="36576" tIns="36576" rIns="36576" bIns="3657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Optional Registration for Incentives </a:t>
            </a:r>
          </a:p>
        </p:txBody>
      </p:sp>
      <p:sp>
        <p:nvSpPr>
          <p:cNvPr id="99" name="Flowchart: Alternate Process 98"/>
          <p:cNvSpPr/>
          <p:nvPr/>
        </p:nvSpPr>
        <p:spPr>
          <a:xfrm>
            <a:off x="8650288" y="2132014"/>
            <a:ext cx="1128712" cy="4105275"/>
          </a:xfrm>
          <a:prstGeom prst="flowChartAlternateProcess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PH" sz="1600">
              <a:ln w="19050">
                <a:solidFill>
                  <a:schemeClr val="tx1"/>
                </a:solidFill>
              </a:ln>
              <a:latin typeface="+mj-lt"/>
            </a:endParaRPr>
          </a:p>
        </p:txBody>
      </p:sp>
      <p:sp>
        <p:nvSpPr>
          <p:cNvPr id="101" name="TextBox 12"/>
          <p:cNvSpPr>
            <a:spLocks noChangeArrowheads="1"/>
          </p:cNvSpPr>
          <p:nvPr/>
        </p:nvSpPr>
        <p:spPr bwMode="auto">
          <a:xfrm>
            <a:off x="1998663" y="512763"/>
            <a:ext cx="5903913" cy="6461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9" tIns="45715" rIns="91429" bIns="45715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1F497D">
                    <a:lumMod val="75000"/>
                  </a:srgbClr>
                </a:solidFill>
                <a:latin typeface="+mj-lt"/>
                <a:cs typeface="Arial" pitchFamily="34" charset="0"/>
              </a:rPr>
              <a:t>Business Registration Process</a:t>
            </a:r>
            <a:endParaRPr lang="en-PH" sz="3200" b="1" dirty="0">
              <a:solidFill>
                <a:srgbClr val="1F497D">
                  <a:lumMod val="75000"/>
                </a:srgbClr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03" name="Straight Connector 102"/>
          <p:cNvCxnSpPr>
            <a:stCxn id="72" idx="3"/>
          </p:cNvCxnSpPr>
          <p:nvPr/>
        </p:nvCxnSpPr>
        <p:spPr>
          <a:xfrm>
            <a:off x="2397126" y="4156075"/>
            <a:ext cx="98425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/>
          <p:nvPr/>
        </p:nvCxnSpPr>
        <p:spPr>
          <a:xfrm rot="5400000" flipH="1" flipV="1">
            <a:off x="2220120" y="3674270"/>
            <a:ext cx="757237" cy="206375"/>
          </a:xfrm>
          <a:prstGeom prst="bentConnector3">
            <a:avLst>
              <a:gd name="adj1" fmla="val 100329"/>
            </a:avLst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>
          <a:xfrm rot="16200000" flipH="1">
            <a:off x="2148682" y="4502944"/>
            <a:ext cx="911225" cy="217488"/>
          </a:xfrm>
          <a:prstGeom prst="bentConnector3">
            <a:avLst>
              <a:gd name="adj1" fmla="val 100187"/>
            </a:avLst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2816225" y="341471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SEC</a:t>
            </a:r>
          </a:p>
        </p:txBody>
      </p:sp>
      <p:pic>
        <p:nvPicPr>
          <p:cNvPr id="107" name="Picture 69" descr="Image result for sec philippi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39" y="2776539"/>
            <a:ext cx="604837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71" descr="Image result for dti philippines logo transparent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289" y="4379913"/>
            <a:ext cx="63658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Text Box 4"/>
          <p:cNvSpPr txBox="1">
            <a:spLocks noChangeArrowheads="1"/>
          </p:cNvSpPr>
          <p:nvPr/>
        </p:nvSpPr>
        <p:spPr bwMode="auto">
          <a:xfrm>
            <a:off x="2798763" y="511651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DTI</a:t>
            </a:r>
          </a:p>
        </p:txBody>
      </p:sp>
      <p:cxnSp>
        <p:nvCxnSpPr>
          <p:cNvPr id="110" name="Straight Connector 109"/>
          <p:cNvCxnSpPr/>
          <p:nvPr/>
        </p:nvCxnSpPr>
        <p:spPr>
          <a:xfrm>
            <a:off x="3962400" y="2743201"/>
            <a:ext cx="0" cy="30337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3962400" y="2743200"/>
            <a:ext cx="185738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962400" y="3732213"/>
            <a:ext cx="185738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3962400" y="4826000"/>
            <a:ext cx="185738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3962400" y="5776913"/>
            <a:ext cx="185738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752850" y="4189413"/>
            <a:ext cx="20955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 Box 4"/>
          <p:cNvSpPr txBox="1">
            <a:spLocks noChangeArrowheads="1"/>
          </p:cNvSpPr>
          <p:nvPr/>
        </p:nvSpPr>
        <p:spPr bwMode="auto">
          <a:xfrm>
            <a:off x="4430713" y="277336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SSS</a:t>
            </a:r>
          </a:p>
        </p:txBody>
      </p:sp>
      <p:sp>
        <p:nvSpPr>
          <p:cNvPr id="117" name="Text Box 4"/>
          <p:cNvSpPr txBox="1">
            <a:spLocks noChangeArrowheads="1"/>
          </p:cNvSpPr>
          <p:nvPr/>
        </p:nvSpPr>
        <p:spPr bwMode="auto">
          <a:xfrm>
            <a:off x="4416425" y="3917951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HDMF</a:t>
            </a:r>
          </a:p>
        </p:txBody>
      </p:sp>
      <p:sp>
        <p:nvSpPr>
          <p:cNvPr id="118" name="Text Box 4"/>
          <p:cNvSpPr txBox="1">
            <a:spLocks noChangeArrowheads="1"/>
          </p:cNvSpPr>
          <p:nvPr/>
        </p:nvSpPr>
        <p:spPr bwMode="auto">
          <a:xfrm>
            <a:off x="4430713" y="490696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BIR</a:t>
            </a:r>
          </a:p>
        </p:txBody>
      </p:sp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4430713" y="5715001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PHIC</a:t>
            </a:r>
          </a:p>
        </p:txBody>
      </p:sp>
      <p:pic>
        <p:nvPicPr>
          <p:cNvPr id="120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114" y="2203450"/>
            <a:ext cx="10445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73" descr="Image result for hdmf  logo transparent backgroun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3146425"/>
            <a:ext cx="64928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75" descr="Image result for bureau of internal revenue logo transparent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4281489"/>
            <a:ext cx="584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245101"/>
            <a:ext cx="11318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4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3132138"/>
            <a:ext cx="7366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Text Box 4"/>
          <p:cNvSpPr txBox="1">
            <a:spLocks noChangeArrowheads="1"/>
          </p:cNvSpPr>
          <p:nvPr/>
        </p:nvSpPr>
        <p:spPr bwMode="auto">
          <a:xfrm>
            <a:off x="5795963" y="3935413"/>
            <a:ext cx="876300" cy="685800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LGU </a:t>
            </a:r>
            <a:r>
              <a:rPr lang="en-US" altLang="en-US" sz="1200" b="1" dirty="0">
                <a:solidFill>
                  <a:srgbClr val="002060"/>
                </a:solidFill>
                <a:latin typeface="+mj-lt"/>
              </a:rPr>
              <a:t>(Barangay &amp; City Halls)</a:t>
            </a:r>
          </a:p>
        </p:txBody>
      </p:sp>
      <p:sp>
        <p:nvSpPr>
          <p:cNvPr id="126" name="Text Box 4"/>
          <p:cNvSpPr txBox="1">
            <a:spLocks noChangeArrowheads="1"/>
          </p:cNvSpPr>
          <p:nvPr/>
        </p:nvSpPr>
        <p:spPr bwMode="auto">
          <a:xfrm>
            <a:off x="7243763" y="307816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DENR</a:t>
            </a:r>
          </a:p>
        </p:txBody>
      </p:sp>
      <p:sp>
        <p:nvSpPr>
          <p:cNvPr id="127" name="Text Box 4"/>
          <p:cNvSpPr txBox="1">
            <a:spLocks noChangeArrowheads="1"/>
          </p:cNvSpPr>
          <p:nvPr/>
        </p:nvSpPr>
        <p:spPr bwMode="auto">
          <a:xfrm>
            <a:off x="7259638" y="431006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DOLE</a:t>
            </a:r>
          </a:p>
        </p:txBody>
      </p:sp>
      <p:sp>
        <p:nvSpPr>
          <p:cNvPr id="128" name="Text Box 4"/>
          <p:cNvSpPr txBox="1">
            <a:spLocks noChangeArrowheads="1"/>
          </p:cNvSpPr>
          <p:nvPr/>
        </p:nvSpPr>
        <p:spPr bwMode="auto">
          <a:xfrm>
            <a:off x="7269163" y="5616576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BSP</a:t>
            </a:r>
          </a:p>
        </p:txBody>
      </p:sp>
      <p:cxnSp>
        <p:nvCxnSpPr>
          <p:cNvPr id="129" name="Straight Connector 128"/>
          <p:cNvCxnSpPr/>
          <p:nvPr/>
        </p:nvCxnSpPr>
        <p:spPr>
          <a:xfrm>
            <a:off x="6934200" y="2743201"/>
            <a:ext cx="0" cy="30337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6934200" y="2743200"/>
            <a:ext cx="2159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V="1">
            <a:off x="6934200" y="5776913"/>
            <a:ext cx="2159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Box 4"/>
          <p:cNvSpPr txBox="1">
            <a:spLocks noChangeArrowheads="1"/>
          </p:cNvSpPr>
          <p:nvPr/>
        </p:nvSpPr>
        <p:spPr bwMode="auto">
          <a:xfrm>
            <a:off x="8777288" y="2824164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BOI</a:t>
            </a:r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8777288" y="4114801"/>
            <a:ext cx="876300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PEZA</a:t>
            </a:r>
          </a:p>
        </p:txBody>
      </p:sp>
      <p:sp>
        <p:nvSpPr>
          <p:cNvPr id="134" name="Text Box 4"/>
          <p:cNvSpPr txBox="1">
            <a:spLocks noChangeArrowheads="1"/>
          </p:cNvSpPr>
          <p:nvPr/>
        </p:nvSpPr>
        <p:spPr bwMode="auto">
          <a:xfrm>
            <a:off x="8788400" y="5487989"/>
            <a:ext cx="876300" cy="547687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Other IPAs</a:t>
            </a:r>
          </a:p>
        </p:txBody>
      </p:sp>
      <p:sp>
        <p:nvSpPr>
          <p:cNvPr id="135" name="Text Box 4"/>
          <p:cNvSpPr txBox="1">
            <a:spLocks noChangeArrowheads="1"/>
          </p:cNvSpPr>
          <p:nvPr/>
        </p:nvSpPr>
        <p:spPr bwMode="auto">
          <a:xfrm>
            <a:off x="9993314" y="4049714"/>
            <a:ext cx="636587" cy="320675"/>
          </a:xfrm>
          <a:prstGeom prst="rect">
            <a:avLst/>
          </a:prstGeom>
          <a:solidFill>
            <a:schemeClr val="bg1"/>
          </a:solidFill>
          <a:ln w="19050" algn="in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+mj-lt"/>
              </a:rPr>
              <a:t>END</a:t>
            </a:r>
          </a:p>
        </p:txBody>
      </p:sp>
      <p:sp>
        <p:nvSpPr>
          <p:cNvPr id="136" name="Line 39"/>
          <p:cNvSpPr>
            <a:spLocks noChangeShapeType="1"/>
          </p:cNvSpPr>
          <p:nvPr/>
        </p:nvSpPr>
        <p:spPr bwMode="auto">
          <a:xfrm flipV="1">
            <a:off x="9779001" y="4211638"/>
            <a:ext cx="214313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triangle" w="med" len="med"/>
          </a:ln>
          <a:effectLst/>
          <a:extLst/>
        </p:spPr>
        <p:txBody>
          <a:bodyPr lIns="36576" tIns="36576" rIns="36576" bIns="36576"/>
          <a:lstStyle/>
          <a:p>
            <a:pPr>
              <a:defRPr/>
            </a:pPr>
            <a:endParaRPr lang="en-PH" sz="1600">
              <a:latin typeface="+mj-lt"/>
            </a:endParaRPr>
          </a:p>
        </p:txBody>
      </p:sp>
      <p:cxnSp>
        <p:nvCxnSpPr>
          <p:cNvPr id="137" name="Straight Arrow Connector 136"/>
          <p:cNvCxnSpPr/>
          <p:nvPr/>
        </p:nvCxnSpPr>
        <p:spPr>
          <a:xfrm>
            <a:off x="6732588" y="4224338"/>
            <a:ext cx="430212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435975" y="2765426"/>
            <a:ext cx="0" cy="30337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8435975" y="2765425"/>
            <a:ext cx="2159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V="1">
            <a:off x="8435975" y="5799138"/>
            <a:ext cx="215900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2" name="Picture 61" descr="Image result for dole philippines logo transparent background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1" y="3594100"/>
            <a:ext cx="69056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Picture 65" descr="Related imag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4" y="4837114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67" descr="Image result for boi philippines logo transparent background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63" y="2451100"/>
            <a:ext cx="8493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69" descr="Image result for peza philippines logo transparent backgroun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3" y="3348038"/>
            <a:ext cx="7175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71" descr="Image result for afab philippines logo transparent backgroun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225" y="4783138"/>
            <a:ext cx="338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73" descr="Image result for cdc philippines logo transparent backgroun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288" y="5126038"/>
            <a:ext cx="812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79" descr="https://clarkgreencity.files.wordpress.com/2014/06/bcda-logo-full-color.png?w=620&amp;h=264&amp;crop=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225" y="4600576"/>
            <a:ext cx="5461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" name="Picture 85" descr="http://www.minda.gov.ph/images/Minda-Logo-Final-2015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775" y="5141914"/>
            <a:ext cx="261938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" name="Picture 87" descr="Image result for sbma philippines logo transparent backgroun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800" y="4529138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" name="Picture 91" descr="ASEZA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1" y="4872038"/>
            <a:ext cx="244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Picture 93" descr="Image result for apeco philippines logo transparent background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19" r="31271"/>
          <a:stretch>
            <a:fillRect/>
          </a:stretch>
        </p:blipFill>
        <p:spPr bwMode="auto">
          <a:xfrm>
            <a:off x="9129713" y="4876801"/>
            <a:ext cx="246062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" name="Line 39"/>
          <p:cNvSpPr>
            <a:spLocks noChangeShapeType="1"/>
          </p:cNvSpPr>
          <p:nvPr/>
        </p:nvSpPr>
        <p:spPr bwMode="auto">
          <a:xfrm flipV="1">
            <a:off x="8232776" y="4214813"/>
            <a:ext cx="417513" cy="0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 type="triangle" w="med" len="med"/>
          </a:ln>
          <a:effectLst/>
          <a:extLst/>
        </p:spPr>
        <p:txBody>
          <a:bodyPr lIns="36576" tIns="36576" rIns="36576" bIns="36576"/>
          <a:lstStyle/>
          <a:p>
            <a:pPr>
              <a:defRPr/>
            </a:pPr>
            <a:endParaRPr lang="en-PH" sz="160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065" y="2141539"/>
            <a:ext cx="962025" cy="9620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55560" y="3673803"/>
            <a:ext cx="1645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400" b="1" dirty="0"/>
              <a:t>Corporations/</a:t>
            </a:r>
          </a:p>
          <a:p>
            <a:r>
              <a:rPr lang="en-PH" sz="1400" b="1" dirty="0"/>
              <a:t>partnerships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576187" y="5397644"/>
            <a:ext cx="1362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400" b="1" dirty="0"/>
              <a:t>Sole </a:t>
            </a:r>
          </a:p>
          <a:p>
            <a:pPr algn="ctr"/>
            <a:r>
              <a:rPr lang="en-PH" sz="1400" b="1" dirty="0"/>
              <a:t>Proprietorship</a:t>
            </a:r>
          </a:p>
        </p:txBody>
      </p:sp>
    </p:spTree>
    <p:extLst>
      <p:ext uri="{BB962C8B-B14F-4D97-AF65-F5344CB8AC3E}">
        <p14:creationId xmlns:p14="http://schemas.microsoft.com/office/powerpoint/2010/main" val="263572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3"/>
          <p:cNvGrpSpPr>
            <a:grpSpLocks/>
          </p:cNvGrpSpPr>
          <p:nvPr/>
        </p:nvGrpSpPr>
        <p:grpSpPr bwMode="auto">
          <a:xfrm>
            <a:off x="5638800" y="1447800"/>
            <a:ext cx="3886200" cy="685800"/>
            <a:chOff x="673757" y="2245"/>
            <a:chExt cx="4592910" cy="457200"/>
          </a:xfrm>
          <a:solidFill>
            <a:schemeClr val="tx2"/>
          </a:solidFill>
        </p:grpSpPr>
        <p:sp>
          <p:nvSpPr>
            <p:cNvPr id="5" name="Rounded Rectangle 4"/>
            <p:cNvSpPr/>
            <p:nvPr/>
          </p:nvSpPr>
          <p:spPr>
            <a:xfrm>
              <a:off x="673757" y="2245"/>
              <a:ext cx="4592910" cy="4572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49557" y="2245"/>
              <a:ext cx="4285215" cy="4233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Protection of Investment </a:t>
              </a:r>
            </a:p>
          </p:txBody>
        </p:sp>
      </p:grpSp>
      <p:grpSp>
        <p:nvGrpSpPr>
          <p:cNvPr id="74755" name="Group 21"/>
          <p:cNvGrpSpPr>
            <a:grpSpLocks/>
          </p:cNvGrpSpPr>
          <p:nvPr/>
        </p:nvGrpSpPr>
        <p:grpSpPr bwMode="auto">
          <a:xfrm>
            <a:off x="5638800" y="2286000"/>
            <a:ext cx="3886200" cy="706438"/>
            <a:chOff x="696262" y="-43475"/>
            <a:chExt cx="4592910" cy="423863"/>
          </a:xfrm>
        </p:grpSpPr>
        <p:sp>
          <p:nvSpPr>
            <p:cNvPr id="23" name="Rounded Rectangle 22"/>
            <p:cNvSpPr/>
            <p:nvPr/>
          </p:nvSpPr>
          <p:spPr>
            <a:xfrm>
              <a:off x="696262" y="-43475"/>
              <a:ext cx="4592910" cy="411480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876376" y="-43475"/>
              <a:ext cx="4345253" cy="423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Repatriation of Investments</a:t>
              </a:r>
            </a:p>
          </p:txBody>
        </p:sp>
      </p:grpSp>
      <p:grpSp>
        <p:nvGrpSpPr>
          <p:cNvPr id="4" name="Group 27"/>
          <p:cNvGrpSpPr/>
          <p:nvPr/>
        </p:nvGrpSpPr>
        <p:grpSpPr>
          <a:xfrm>
            <a:off x="5638800" y="3962400"/>
            <a:ext cx="3886200" cy="685800"/>
            <a:chOff x="580024" y="103845"/>
            <a:chExt cx="4592910" cy="457200"/>
          </a:xfrm>
          <a:solidFill>
            <a:srgbClr val="FFC000"/>
          </a:solidFill>
        </p:grpSpPr>
        <p:sp>
          <p:nvSpPr>
            <p:cNvPr id="29" name="Rounded Rectangle 28"/>
            <p:cNvSpPr/>
            <p:nvPr/>
          </p:nvSpPr>
          <p:spPr>
            <a:xfrm>
              <a:off x="580024" y="103845"/>
              <a:ext cx="4592910" cy="4572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673757" y="154645"/>
              <a:ext cx="4375563" cy="2864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Foreign Loans and Contracts</a:t>
              </a:r>
            </a:p>
          </p:txBody>
        </p:sp>
      </p:grpSp>
      <p:pic>
        <p:nvPicPr>
          <p:cNvPr id="74757" name="Picture 5" descr="C:\Documents and Settings\jagmarcos\Desktop\pics\protection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447800"/>
            <a:ext cx="23590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58" name="Picture 7" descr="C:\Documents and Settings\jagmarcos\Desktop\pics\repatria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2362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59" name="Picture 8" descr="C:\Documents and Settings\jagmarcos\Desktop\pics\remittanc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3733800"/>
            <a:ext cx="23717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0" name="Picture 9" descr="C:\Documents and Settings\jagmarcos\Desktop\pics\loans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23622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2"/>
          <p:cNvGrpSpPr/>
          <p:nvPr/>
        </p:nvGrpSpPr>
        <p:grpSpPr>
          <a:xfrm>
            <a:off x="5638800" y="4800600"/>
            <a:ext cx="3886200" cy="609600"/>
            <a:chOff x="847074" y="-200954"/>
            <a:chExt cx="4592910" cy="457200"/>
          </a:xfrm>
          <a:solidFill>
            <a:schemeClr val="tx2"/>
          </a:solidFill>
        </p:grpSpPr>
        <p:sp>
          <p:nvSpPr>
            <p:cNvPr id="44" name="Rounded Rectangle 43"/>
            <p:cNvSpPr/>
            <p:nvPr/>
          </p:nvSpPr>
          <p:spPr>
            <a:xfrm>
              <a:off x="847074" y="-200954"/>
              <a:ext cx="4592910" cy="4572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Rounded Rectangle 4"/>
            <p:cNvSpPr/>
            <p:nvPr/>
          </p:nvSpPr>
          <p:spPr>
            <a:xfrm>
              <a:off x="1160227" y="-143805"/>
              <a:ext cx="3974634" cy="3428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Freedom from Expropriation</a:t>
              </a:r>
            </a:p>
          </p:txBody>
        </p:sp>
      </p:grpSp>
      <p:grpSp>
        <p:nvGrpSpPr>
          <p:cNvPr id="8" name="Group 24"/>
          <p:cNvGrpSpPr/>
          <p:nvPr/>
        </p:nvGrpSpPr>
        <p:grpSpPr>
          <a:xfrm>
            <a:off x="5638800" y="3124201"/>
            <a:ext cx="3886200" cy="685801"/>
            <a:chOff x="747648" y="-89195"/>
            <a:chExt cx="3916070" cy="336327"/>
          </a:xfrm>
          <a:solidFill>
            <a:schemeClr val="tx2"/>
          </a:solidFill>
        </p:grpSpPr>
        <p:sp>
          <p:nvSpPr>
            <p:cNvPr id="28" name="Rounded Rectangle 27"/>
            <p:cNvSpPr/>
            <p:nvPr/>
          </p:nvSpPr>
          <p:spPr>
            <a:xfrm>
              <a:off x="747648" y="-89195"/>
              <a:ext cx="3916070" cy="336327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831178" y="-47631"/>
              <a:ext cx="3749033" cy="25739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Remittance of Earnings</a:t>
              </a:r>
            </a:p>
          </p:txBody>
        </p:sp>
      </p:grpSp>
      <p:grpSp>
        <p:nvGrpSpPr>
          <p:cNvPr id="9" name="Group 42"/>
          <p:cNvGrpSpPr/>
          <p:nvPr/>
        </p:nvGrpSpPr>
        <p:grpSpPr>
          <a:xfrm>
            <a:off x="5638800" y="5562600"/>
            <a:ext cx="3886200" cy="838200"/>
            <a:chOff x="847074" y="-200954"/>
            <a:chExt cx="4592910" cy="457200"/>
          </a:xfrm>
          <a:solidFill>
            <a:srgbClr val="FFC000"/>
          </a:solidFill>
        </p:grpSpPr>
        <p:sp>
          <p:nvSpPr>
            <p:cNvPr id="33" name="Rounded Rectangle 32"/>
            <p:cNvSpPr/>
            <p:nvPr/>
          </p:nvSpPr>
          <p:spPr>
            <a:xfrm>
              <a:off x="847074" y="-200954"/>
              <a:ext cx="4592910" cy="4572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937131" y="-117827"/>
              <a:ext cx="4470955" cy="316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Requisition of Investment ( in  the event of war or national emergency)</a:t>
              </a:r>
            </a:p>
          </p:txBody>
        </p:sp>
      </p:grpSp>
      <p:sp>
        <p:nvSpPr>
          <p:cNvPr id="25" name="TextBox 12"/>
          <p:cNvSpPr>
            <a:spLocks noChangeArrowheads="1"/>
          </p:cNvSpPr>
          <p:nvPr/>
        </p:nvSpPr>
        <p:spPr bwMode="auto">
          <a:xfrm>
            <a:off x="1759293" y="486036"/>
            <a:ext cx="7924800" cy="919387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 lIns="91429" tIns="45714" rIns="91429" bIns="45714">
            <a:spAutoFit/>
          </a:bodyPr>
          <a:lstStyle/>
          <a:p>
            <a:pPr>
              <a:defRPr/>
            </a:pPr>
            <a:r>
              <a:rPr lang="en-PH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S PGothic" pitchFamily="34" charset="-128"/>
                <a:cs typeface="Arial" charset="0"/>
              </a:rPr>
              <a:t>Basic Rights &amp; Guarantees of a Foreign Investor</a:t>
            </a:r>
          </a:p>
          <a:p>
            <a:pPr>
              <a:defRPr/>
            </a:pPr>
            <a:r>
              <a:rPr lang="en-US" altLang="en-US" sz="2400" b="1" dirty="0">
                <a:solidFill>
                  <a:schemeClr val="tx2"/>
                </a:solidFill>
              </a:rPr>
              <a:t>(Under Chapter 3 Title 2 of E.O. No. 226)</a:t>
            </a:r>
            <a:endParaRPr lang="en-PH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S PGothic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3602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404982-74C2-41F3-96BE-3E7C7A8C6C0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33600" y="1752600"/>
            <a:ext cx="8001000" cy="45402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Long term lease on private lands for a period of </a:t>
            </a:r>
            <a:r>
              <a:rPr lang="en-PH" altLang="en-US" sz="1800" b="1" dirty="0">
                <a:latin typeface="+mj-lt"/>
                <a:cs typeface="Arial" panose="020B0604020202020204" pitchFamily="34" charset="0"/>
              </a:rPr>
              <a:t>50 years </a:t>
            </a:r>
            <a:r>
              <a:rPr lang="en-PH" altLang="en-US" sz="1800" dirty="0">
                <a:latin typeface="+mj-lt"/>
                <a:cs typeface="Arial" panose="020B0604020202020204" pitchFamily="34" charset="0"/>
              </a:rPr>
              <a:t>renewable for another </a:t>
            </a:r>
            <a:r>
              <a:rPr lang="en-PH" altLang="en-US" sz="1800" b="1" dirty="0">
                <a:latin typeface="+mj-lt"/>
                <a:cs typeface="Arial" panose="020B0604020202020204" pitchFamily="34" charset="0"/>
              </a:rPr>
              <a:t>25 years</a:t>
            </a:r>
            <a:r>
              <a:rPr lang="en-PH" altLang="en-US" sz="1800" dirty="0">
                <a:latin typeface="+mj-lt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PH" altLang="en-US" sz="1100" dirty="0"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Use of leased area that is reasonably required solely for investment  such as establishment of industrial estate, factories, assembly or processing plants, agro-industrial, tourism, etc.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PH" altLang="en-US" sz="1100" dirty="0"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Leasehold right  may not be sold, transferred, assigned and/or  sub-lease without  prior BOI Board approval except when made to a Philippine national;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en-PH" altLang="en-US" sz="1100" dirty="0"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Termination of lease agreement in case of :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Failure to initiate the investment project within three (3) years from signing of the lease agreement;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Withdrawal of the approved investment without Board approval; and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PH" altLang="en-US" sz="1800" dirty="0">
                <a:latin typeface="+mj-lt"/>
                <a:cs typeface="Arial" panose="020B0604020202020204" pitchFamily="34" charset="0"/>
              </a:rPr>
              <a:t>Use of the leased premises other than that authorized by the Board</a:t>
            </a:r>
          </a:p>
        </p:txBody>
      </p:sp>
      <p:sp>
        <p:nvSpPr>
          <p:cNvPr id="8" name="TextBox 12"/>
          <p:cNvSpPr>
            <a:spLocks noChangeArrowheads="1"/>
          </p:cNvSpPr>
          <p:nvPr/>
        </p:nvSpPr>
        <p:spPr bwMode="auto">
          <a:xfrm>
            <a:off x="2133600" y="757518"/>
            <a:ext cx="5903913" cy="6477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1F497D">
                    <a:lumMod val="75000"/>
                  </a:srgbClr>
                </a:solidFill>
                <a:latin typeface="Calibri"/>
                <a:cs typeface="Arial" pitchFamily="34" charset="0"/>
              </a:rPr>
              <a:t>   Investor Lease Act (RA 7652)</a:t>
            </a:r>
            <a:endParaRPr lang="en-PH" sz="3200" b="1" dirty="0">
              <a:solidFill>
                <a:srgbClr val="1F497D">
                  <a:lumMod val="75000"/>
                </a:srgbClr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22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ceac44a-4569-4087-9513-c09ea60b7244">
      <UserInfo>
        <DisplayName>Patricia Dominique D. Tablizo</DisplayName>
        <AccountId>343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F298620011B4FB87F04A51C3BA4C8" ma:contentTypeVersion="12" ma:contentTypeDescription="Create a new document." ma:contentTypeScope="" ma:versionID="486f3ccae460b3beaeb60e276b5a0ffb">
  <xsd:schema xmlns:xsd="http://www.w3.org/2001/XMLSchema" xmlns:xs="http://www.w3.org/2001/XMLSchema" xmlns:p="http://schemas.microsoft.com/office/2006/metadata/properties" xmlns:ns2="aceac44a-4569-4087-9513-c09ea60b7244" xmlns:ns3="24a726dc-eacc-4349-909c-a7dfb61486b5" targetNamespace="http://schemas.microsoft.com/office/2006/metadata/properties" ma:root="true" ma:fieldsID="f782d53d15c0e70174c9e56e023bd48f" ns2:_="" ns3:_="">
    <xsd:import namespace="aceac44a-4569-4087-9513-c09ea60b7244"/>
    <xsd:import namespace="24a726dc-eacc-4349-909c-a7dfb61486b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ac44a-4569-4087-9513-c09ea60b724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726dc-eacc-4349-909c-a7dfb6148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BEEECB-AA23-4B21-AC46-EA7EB20AA7C1}">
  <ds:schemaRefs>
    <ds:schemaRef ds:uri="http://schemas.microsoft.com/office/2006/documentManagement/types"/>
    <ds:schemaRef ds:uri="aceac44a-4569-4087-9513-c09ea60b7244"/>
    <ds:schemaRef ds:uri="http://purl.org/dc/dcmitype/"/>
    <ds:schemaRef ds:uri="24a726dc-eacc-4349-909c-a7dfb61486b5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AF5DA3-14F1-48F6-BC5C-7B4F83A75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ac44a-4569-4087-9513-c09ea60b7244"/>
    <ds:schemaRef ds:uri="24a726dc-eacc-4349-909c-a7dfb61486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A1A60E-A8FA-4522-836C-F6D52D4B61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1358</Words>
  <Application>Microsoft Macintosh PowerPoint</Application>
  <PresentationFormat>Widescreen</PresentationFormat>
  <Paragraphs>167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ERIK D. JAVIER</dc:creator>
  <cp:lastModifiedBy>PTIC Sydney</cp:lastModifiedBy>
  <cp:revision>103</cp:revision>
  <cp:lastPrinted>2019-03-11T07:59:14Z</cp:lastPrinted>
  <dcterms:created xsi:type="dcterms:W3CDTF">2018-09-06T01:29:24Z</dcterms:created>
  <dcterms:modified xsi:type="dcterms:W3CDTF">2021-02-22T03:54:16Z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0x0101007D9F298620011B4FB87F04A51C3BA4C8</vt:lpwstr>
  </property>
</Properties>
</file>